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6" r:id="rId9"/>
    <p:sldId id="268" r:id="rId10"/>
    <p:sldId id="270" r:id="rId11"/>
    <p:sldId id="267" r:id="rId12"/>
    <p:sldId id="259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C7DAD-9433-408A-8164-63D7E25275AC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785F5-2645-4748-9D14-1FE18D9D8E1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9408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3736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10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6235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77217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54180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1603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2872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3065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500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5982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5546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249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1108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785F5-2645-4748-9D14-1FE18D9D8E12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8952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71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802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5413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246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47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1740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1293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9678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960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220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1271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CAD3-1E17-4AF8-8360-5A79DAD7B856}" type="datetimeFigureOut">
              <a:rPr lang="hr-HR" smtClean="0"/>
              <a:t>7.6.2018.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5DC9-59EB-4872-862B-B6CBC3F08DF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054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278CD5A1-4798-40EA-A8A9-D8EBB6704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947688"/>
            <a:ext cx="6858000" cy="828067"/>
          </a:xfrm>
        </p:spPr>
        <p:txBody>
          <a:bodyPr>
            <a:normAutofit/>
          </a:bodyPr>
          <a:lstStyle/>
          <a:p>
            <a:r>
              <a:rPr lang="en-US" sz="3600" b="1"/>
              <a:t>Digitalna Holografija u Mikroskopiji</a:t>
            </a:r>
            <a:endParaRPr lang="hr-HR" sz="3600" b="1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32EC85E-E8AA-448F-8E44-F952C4F08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125219"/>
            <a:ext cx="6858000" cy="303515"/>
          </a:xfrm>
        </p:spPr>
        <p:txBody>
          <a:bodyPr>
            <a:normAutofit/>
          </a:bodyPr>
          <a:lstStyle/>
          <a:p>
            <a:r>
              <a:rPr lang="en-US" sz="1500"/>
              <a:t>DIPLOMSKI SEMINAR, RAČUNALNA GRAFIKA</a:t>
            </a:r>
            <a:endParaRPr lang="hr-HR" sz="15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37516F-EF3B-4A1E-8FB4-F02404CACB55}"/>
              </a:ext>
            </a:extLst>
          </p:cNvPr>
          <p:cNvSpPr/>
          <p:nvPr/>
        </p:nvSpPr>
        <p:spPr>
          <a:xfrm>
            <a:off x="2286000" y="121427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hr-HR" sz="1350"/>
              <a:t>SVEUČILIŠTE U ZAGREBU </a:t>
            </a:r>
            <a:endParaRPr lang="en-US" sz="1350"/>
          </a:p>
          <a:p>
            <a:pPr algn="ctr"/>
            <a:r>
              <a:rPr lang="hr-HR" sz="1350" b="1"/>
              <a:t>FAKULTET ELEKTROTEHNIKE I RAČUNARSTVA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DC489A-71F8-4885-B121-5CADE933F6F9}"/>
              </a:ext>
            </a:extLst>
          </p:cNvPr>
          <p:cNvSpPr/>
          <p:nvPr/>
        </p:nvSpPr>
        <p:spPr>
          <a:xfrm>
            <a:off x="2389879" y="3971543"/>
            <a:ext cx="44681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r-HR"/>
              <a:t>David Emanuel Lukšić</a:t>
            </a:r>
            <a:endParaRPr lang="en-US"/>
          </a:p>
          <a:p>
            <a:pPr algn="ctr"/>
            <a:r>
              <a:rPr lang="en-US"/>
              <a:t>Voditelj: prof. dr. sc. Željka Mihajlović</a:t>
            </a:r>
            <a:endParaRPr lang="hr-H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5C82E9-6392-4507-B925-03BFC6997062}"/>
              </a:ext>
            </a:extLst>
          </p:cNvPr>
          <p:cNvSpPr/>
          <p:nvPr/>
        </p:nvSpPr>
        <p:spPr>
          <a:xfrm>
            <a:off x="3811214" y="5516343"/>
            <a:ext cx="15713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350"/>
              <a:t>Zagreb, lipanj 2017.</a:t>
            </a:r>
          </a:p>
        </p:txBody>
      </p:sp>
    </p:spTree>
    <p:extLst>
      <p:ext uri="{BB962C8B-B14F-4D97-AF65-F5344CB8AC3E}">
        <p14:creationId xmlns:p14="http://schemas.microsoft.com/office/powerpoint/2010/main" val="105749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8C6E-EAF5-4C86-88AF-FDC24F89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Slika blizanca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5425-52D7-49D4-A4C5-C90060DEC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73567" cy="4351338"/>
          </a:xfrm>
        </p:spPr>
        <p:txBody>
          <a:bodyPr/>
          <a:lstStyle/>
          <a:p>
            <a:r>
              <a:rPr lang="en-US"/>
              <a:t>nedostatak inline DHM-a</a:t>
            </a:r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703EA-EEB2-4E28-97E6-7A6762FBA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12" y="1087258"/>
            <a:ext cx="4766718" cy="23740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DA248-3FA7-47E8-B82B-A7A01E8E4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12" y="3802878"/>
            <a:ext cx="4766718" cy="2374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BC7CF-8BEA-4685-A994-78D41EFDC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16" y="2855008"/>
            <a:ext cx="1895740" cy="54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19EB2-A3D8-4F9A-9EA9-1B6688186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70" y="3408503"/>
            <a:ext cx="3781953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F19A9B-11FD-4AB5-A559-479F286A4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8" y="3941977"/>
            <a:ext cx="3334215" cy="1333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3302BB-E7DF-47D0-961D-257384E3E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204" y="5445003"/>
            <a:ext cx="317226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12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A29AF12-42B7-4E61-A252-AB44515C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Snimke kroz mikroskop</a:t>
            </a:r>
          </a:p>
        </p:txBody>
      </p:sp>
    </p:spTree>
    <p:extLst>
      <p:ext uri="{BB962C8B-B14F-4D97-AF65-F5344CB8AC3E}">
        <p14:creationId xmlns:p14="http://schemas.microsoft.com/office/powerpoint/2010/main" val="3557627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9558-7AA5-43F2-88A5-07F9D83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Upotrebljava se za...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BC63-0A90-4B09-A830-96B82FC87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8"/>
            <a:ext cx="3990538" cy="3511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Reflection DHM® :</a:t>
            </a:r>
          </a:p>
          <a:p>
            <a:r>
              <a:rPr lang="en-US"/>
              <a:t>topografija površina</a:t>
            </a:r>
          </a:p>
          <a:p>
            <a:r>
              <a:rPr lang="en-US"/>
              <a:t>provjera finih obrada površine</a:t>
            </a:r>
          </a:p>
          <a:p>
            <a:r>
              <a:rPr lang="en-US"/>
              <a:t>detekcija defekata</a:t>
            </a:r>
          </a:p>
          <a:p>
            <a:r>
              <a:rPr lang="en-US"/>
              <a:t>strukturirani tanki filmovi</a:t>
            </a:r>
          </a:p>
          <a:p>
            <a:r>
              <a:rPr lang="en-US"/>
              <a:t> Micro El. Meh. Sistemi (MEMS)</a:t>
            </a:r>
          </a:p>
          <a:p>
            <a:endParaRPr lang="hr-H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A7FEBB-13F0-479C-9ABE-51CCBB5E8D80}"/>
              </a:ext>
            </a:extLst>
          </p:cNvPr>
          <p:cNvSpPr txBox="1">
            <a:spLocks/>
          </p:cNvSpPr>
          <p:nvPr/>
        </p:nvSpPr>
        <p:spPr>
          <a:xfrm>
            <a:off x="4700456" y="2149100"/>
            <a:ext cx="3990538" cy="343796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/>
              <a:t>Transmission DHM® :</a:t>
            </a:r>
          </a:p>
          <a:p>
            <a:r>
              <a:rPr lang="en-US" sz="2600"/>
              <a:t>mikro-optičke komponente</a:t>
            </a:r>
          </a:p>
          <a:p>
            <a:r>
              <a:rPr lang="en-US" sz="2600"/>
              <a:t>kretanje mikro čestica u tekućinama</a:t>
            </a:r>
          </a:p>
          <a:p>
            <a:r>
              <a:rPr lang="en-US" sz="2600"/>
              <a:t>mikrobiologija podvodnih ekosistema</a:t>
            </a:r>
            <a:endParaRPr lang="hr-HR" sz="2600"/>
          </a:p>
        </p:txBody>
      </p:sp>
    </p:spTree>
    <p:extLst>
      <p:ext uri="{BB962C8B-B14F-4D97-AF65-F5344CB8AC3E}">
        <p14:creationId xmlns:p14="http://schemas.microsoft.com/office/powerpoint/2010/main" val="57599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88D74-A222-414E-B4D7-7307902B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Povijesni razvoj</a:t>
            </a:r>
            <a:endParaRPr lang="hr-HR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B606-2126-468B-9382-29C97C9D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/>
              <a:t>Denis Gabor, 1948. “New microscopic principle”, časopis Nature</a:t>
            </a:r>
          </a:p>
          <a:p>
            <a:r>
              <a:rPr lang="en-US" sz="2100"/>
              <a:t>1960. izum lasera</a:t>
            </a:r>
          </a:p>
          <a:p>
            <a:r>
              <a:rPr lang="en-US" sz="2100"/>
              <a:t>1962. prvi hologram</a:t>
            </a:r>
          </a:p>
          <a:p>
            <a:r>
              <a:rPr lang="en-US" sz="2100"/>
              <a:t>1971. Nobelova Nagrada iz Fizike za holografiju</a:t>
            </a:r>
          </a:p>
          <a:p>
            <a:r>
              <a:rPr lang="en-US" sz="2100"/>
              <a:t>kraj 20. st. razvoj metoda digitalne rekonstrukcije</a:t>
            </a:r>
          </a:p>
          <a:p>
            <a:r>
              <a:rPr lang="en-US" sz="2100"/>
              <a:t>DH na GPU u stvarnom vremenu</a:t>
            </a:r>
          </a:p>
        </p:txBody>
      </p:sp>
    </p:spTree>
    <p:extLst>
      <p:ext uri="{BB962C8B-B14F-4D97-AF65-F5344CB8AC3E}">
        <p14:creationId xmlns:p14="http://schemas.microsoft.com/office/powerpoint/2010/main" val="39378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CDE8CD-4981-471A-BCA3-4CD84915C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007" y="1794075"/>
            <a:ext cx="2653009" cy="3265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1D3AA-A388-49B5-822A-73C3B62C4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" y="1699895"/>
            <a:ext cx="2417520" cy="345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3EB1B-F232-4608-BAAB-AA39749EF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72" y="1699896"/>
            <a:ext cx="2590200" cy="345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9570F7-89EB-4C5D-BD82-54291D1E6E2E}"/>
                  </a:ext>
                </a:extLst>
              </p:cNvPr>
              <p:cNvSpPr txBox="1"/>
              <p:nvPr/>
            </p:nvSpPr>
            <p:spPr>
              <a:xfrm>
                <a:off x="1492750" y="5401461"/>
                <a:ext cx="68743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r-HR" sz="135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9570F7-89EB-4C5D-BD82-54291D1E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750" y="5401461"/>
                <a:ext cx="687432" cy="207749"/>
              </a:xfrm>
              <a:prstGeom prst="rect">
                <a:avLst/>
              </a:prstGeom>
              <a:blipFill>
                <a:blip r:embed="rId6"/>
                <a:stretch>
                  <a:fillRect l="-4425" r="-4425" b="-2058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EF5B4-5CB7-49E1-B058-14EF1F8C6F32}"/>
                  </a:ext>
                </a:extLst>
              </p:cNvPr>
              <p:cNvSpPr txBox="1"/>
              <p:nvPr/>
            </p:nvSpPr>
            <p:spPr>
              <a:xfrm>
                <a:off x="4293391" y="5401461"/>
                <a:ext cx="68743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&gt;0.2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hr-HR" sz="135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DEF5B4-5CB7-49E1-B058-14EF1F8C6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391" y="5401461"/>
                <a:ext cx="687432" cy="207749"/>
              </a:xfrm>
              <a:prstGeom prst="rect">
                <a:avLst/>
              </a:prstGeom>
              <a:blipFill>
                <a:blip r:embed="rId7"/>
                <a:stretch>
                  <a:fillRect l="-4425" r="-5310" b="-2058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457D5C-F34C-4CE3-B698-542E819565EA}"/>
                  </a:ext>
                </a:extLst>
              </p:cNvPr>
              <p:cNvSpPr txBox="1"/>
              <p:nvPr/>
            </p:nvSpPr>
            <p:spPr>
              <a:xfrm>
                <a:off x="6976498" y="5401461"/>
                <a:ext cx="13510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/>
                  <a:t>TEM/SEM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&gt;50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𝑝𝑚</m:t>
                    </m:r>
                  </m:oMath>
                </a14:m>
                <a:endParaRPr lang="hr-HR" sz="135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457D5C-F34C-4CE3-B698-542E81956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498" y="5401461"/>
                <a:ext cx="1351075" cy="207749"/>
              </a:xfrm>
              <a:prstGeom prst="rect">
                <a:avLst/>
              </a:prstGeom>
              <a:blipFill>
                <a:blip r:embed="rId8"/>
                <a:stretch>
                  <a:fillRect l="-7658" t="-26471" r="-1802" b="-5294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65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A1D2-D1CB-4058-9C6B-E06A8A1F0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Holografski mikroskop (DHM)</a:t>
            </a:r>
            <a:endParaRPr lang="hr-H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126DB9-D39F-4C09-83C7-58FB45B72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" t="15005" r="21073" b="9405"/>
          <a:stretch/>
        </p:blipFill>
        <p:spPr>
          <a:xfrm>
            <a:off x="3085123" y="1540264"/>
            <a:ext cx="1917000" cy="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97C348-924F-4D3A-A4F5-9145A0C64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1" y="2429937"/>
            <a:ext cx="2743200" cy="315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B82806-2FB3-437F-850E-8A0B39A5B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878" y="2250503"/>
            <a:ext cx="2843609" cy="2686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BC472-182D-41DB-908C-22886ACBF580}"/>
              </a:ext>
            </a:extLst>
          </p:cNvPr>
          <p:cNvSpPr txBox="1"/>
          <p:nvPr/>
        </p:nvSpPr>
        <p:spPr>
          <a:xfrm>
            <a:off x="5211989" y="2049385"/>
            <a:ext cx="13823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Reflection DHM®</a:t>
            </a:r>
            <a:endParaRPr lang="hr-HR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699685-3B2B-4A8C-87CE-5219F5A62828}"/>
              </a:ext>
            </a:extLst>
          </p:cNvPr>
          <p:cNvSpPr txBox="1"/>
          <p:nvPr/>
        </p:nvSpPr>
        <p:spPr>
          <a:xfrm>
            <a:off x="1427827" y="2010280"/>
            <a:ext cx="15810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Transmission DHM®</a:t>
            </a:r>
            <a:endParaRPr lang="hr-HR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74BD4A-35B9-4DBE-B86B-747A0E960F7C}"/>
                  </a:ext>
                </a:extLst>
              </p:cNvPr>
              <p:cNvSpPr txBox="1"/>
              <p:nvPr/>
            </p:nvSpPr>
            <p:spPr>
              <a:xfrm>
                <a:off x="4619207" y="5307432"/>
                <a:ext cx="258558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 smtClean="0">
                        <a:latin typeface="Cambria Math" panose="02040503050406030204" pitchFamily="18" charset="0"/>
                      </a:rPr>
                      <m:t>&gt;0.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~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1350"/>
                  <a:t> vertikalna rezolucija</a:t>
                </a:r>
                <a:endParaRPr lang="hr-HR" sz="135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74BD4A-35B9-4DBE-B86B-747A0E960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207" y="5307432"/>
                <a:ext cx="2585580" cy="207749"/>
              </a:xfrm>
              <a:prstGeom prst="rect">
                <a:avLst/>
              </a:prstGeom>
              <a:blipFill>
                <a:blip r:embed="rId7"/>
                <a:stretch>
                  <a:fillRect l="-2123" t="-26471" r="-3066" b="-50000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66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F3B0B-CB7C-4397-AD85-D12CC2D0D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547875"/>
            <a:ext cx="8178800" cy="37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2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CC5906-973F-465B-9154-7C6000A47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98520"/>
            <a:ext cx="4070073" cy="2299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15EE16-EE2F-4998-B203-DF5F57DFF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598520"/>
            <a:ext cx="4070073" cy="2351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E9C034-6D22-4A24-9711-FFEB3C0E6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23" y="3371559"/>
            <a:ext cx="7245553" cy="28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D9AA2-4C4B-4ECD-B665-3FA82233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91" y="1864233"/>
            <a:ext cx="3129534" cy="3129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3B10A-7F30-4FF2-9C97-D3B6DBA1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" y="2024880"/>
            <a:ext cx="5037204" cy="28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5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2984" y="381000"/>
            <a:ext cx="4751016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E81A3-92AD-4CF1-92B9-A4F473892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582"/>
          <a:stretch/>
        </p:blipFill>
        <p:spPr>
          <a:xfrm>
            <a:off x="4515814" y="544777"/>
            <a:ext cx="4628186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32E91-CED3-449E-8A0D-445EB235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320859"/>
            <a:ext cx="339373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Mikroskop kućne izrade</a:t>
            </a:r>
          </a:p>
        </p:txBody>
      </p:sp>
    </p:spTree>
    <p:extLst>
      <p:ext uri="{BB962C8B-B14F-4D97-AF65-F5344CB8AC3E}">
        <p14:creationId xmlns:p14="http://schemas.microsoft.com/office/powerpoint/2010/main" val="162763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68D244-EFA8-4300-8052-EB1E459481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6" r="2465" b="-3"/>
          <a:stretch/>
        </p:blipFill>
        <p:spPr>
          <a:xfrm>
            <a:off x="3902246" y="3178266"/>
            <a:ext cx="4370795" cy="3388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57363-1F53-47BD-BEA0-8FFDD0DDE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r="924" b="-1"/>
          <a:stretch/>
        </p:blipFill>
        <p:spPr>
          <a:xfrm>
            <a:off x="5680648" y="936799"/>
            <a:ext cx="2181619" cy="1644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47A208-7BB7-4AC7-9AE3-45F95C5C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37" y="640263"/>
            <a:ext cx="4653738" cy="1344975"/>
          </a:xfrm>
        </p:spPr>
        <p:txBody>
          <a:bodyPr>
            <a:normAutofit/>
          </a:bodyPr>
          <a:lstStyle/>
          <a:p>
            <a:r>
              <a:rPr lang="en-US" sz="3500"/>
              <a:t>Struktura i princip rada</a:t>
            </a:r>
            <a:endParaRPr lang="hr-HR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1685-F580-4F49-8548-9620A7A6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6" y="2121762"/>
            <a:ext cx="4653738" cy="3626917"/>
          </a:xfrm>
        </p:spPr>
        <p:txBody>
          <a:bodyPr>
            <a:normAutofit/>
          </a:bodyPr>
          <a:lstStyle/>
          <a:p>
            <a:r>
              <a:rPr lang="en-US" sz="2100"/>
              <a:t>inline (on-axis) princip</a:t>
            </a:r>
          </a:p>
          <a:p>
            <a:r>
              <a:rPr lang="en-US" sz="2100"/>
              <a:t>nema skupih optičkih elemenata</a:t>
            </a:r>
          </a:p>
          <a:p>
            <a:r>
              <a:rPr lang="en-US" sz="2100"/>
              <a:t>web kamera 640x480</a:t>
            </a:r>
          </a:p>
          <a:p>
            <a:r>
              <a:rPr lang="en-US" sz="2100"/>
              <a:t>IC laser iz CD-pisača</a:t>
            </a:r>
          </a:p>
          <a:p>
            <a:r>
              <a:rPr lang="en-US" sz="2100"/>
              <a:t>jednostavan laser driver</a:t>
            </a:r>
            <a:endParaRPr lang="hr-HR" sz="2100"/>
          </a:p>
        </p:txBody>
      </p:sp>
    </p:spTree>
    <p:extLst>
      <p:ext uri="{BB962C8B-B14F-4D97-AF65-F5344CB8AC3E}">
        <p14:creationId xmlns:p14="http://schemas.microsoft.com/office/powerpoint/2010/main" val="30317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66AC-E691-4671-A571-37ABEC34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Obrada slike</a:t>
            </a:r>
            <a:endParaRPr lang="hr-H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2618CF7-7709-487B-8107-1E9FEF951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15137" cy="4351338"/>
          </a:xfrm>
        </p:spPr>
        <p:txBody>
          <a:bodyPr/>
          <a:lstStyle/>
          <a:p>
            <a:r>
              <a:rPr lang="en-US"/>
              <a:t>formula: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C97AB7-B9C4-45D0-87D5-6C1938CA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0" y="2427316"/>
            <a:ext cx="4114315" cy="1274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C8BBA4-C886-49F6-984C-789EE528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27" y="3954337"/>
            <a:ext cx="2983770" cy="699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3AFC8E-2ECB-4BE1-880A-54EB0B5EE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554" y="4466474"/>
            <a:ext cx="3344837" cy="647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DAEDA8-07FA-44A7-B7B0-4BDD6B9B3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04" y="5410065"/>
            <a:ext cx="5247707" cy="1164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5F343-F71E-4E96-B1C4-C33B13AA7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56" y="502436"/>
            <a:ext cx="2780251" cy="2780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60835-3C63-49C8-8391-D2320E10A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57" y="3575313"/>
            <a:ext cx="2780251" cy="27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50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</TotalTime>
  <Words>204</Words>
  <Application>Microsoft Office PowerPoint</Application>
  <PresentationFormat>On-screen Show (4:3)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Digitalna Holografija u Mikroskopiji</vt:lpstr>
      <vt:lpstr>PowerPoint Presentation</vt:lpstr>
      <vt:lpstr>Holografski mikroskop (DHM)</vt:lpstr>
      <vt:lpstr>PowerPoint Presentation</vt:lpstr>
      <vt:lpstr>PowerPoint Presentation</vt:lpstr>
      <vt:lpstr>PowerPoint Presentation</vt:lpstr>
      <vt:lpstr>Mikroskop kućne izrade</vt:lpstr>
      <vt:lpstr>Struktura i princip rada</vt:lpstr>
      <vt:lpstr>Obrada slike</vt:lpstr>
      <vt:lpstr>Slika blizanca</vt:lpstr>
      <vt:lpstr>Snimke kroz mikroskop</vt:lpstr>
      <vt:lpstr>Upotrebljava se za...</vt:lpstr>
      <vt:lpstr>Povijesni razvoj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Digitalna holografija u mikroskopiji</dc:title>
  <dc:creator>David Lukšić</dc:creator>
  <cp:lastModifiedBy>David Lukšić</cp:lastModifiedBy>
  <cp:revision>25</cp:revision>
  <dcterms:created xsi:type="dcterms:W3CDTF">2018-05-07T09:56:18Z</dcterms:created>
  <dcterms:modified xsi:type="dcterms:W3CDTF">2018-06-07T12:27:45Z</dcterms:modified>
</cp:coreProperties>
</file>